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77" r:id="rId4"/>
    <p:sldId id="280" r:id="rId5"/>
    <p:sldId id="274" r:id="rId6"/>
    <p:sldId id="286" r:id="rId7"/>
    <p:sldId id="282" r:id="rId8"/>
    <p:sldId id="283" r:id="rId9"/>
    <p:sldId id="285" r:id="rId10"/>
    <p:sldId id="287" r:id="rId11"/>
    <p:sldId id="284" r:id="rId12"/>
    <p:sldId id="28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Macedo Sa - DATAPREVRJ" initials="DMS-D" lastIdx="1" clrIdx="0">
    <p:extLst>
      <p:ext uri="{19B8F6BF-5375-455C-9EA6-DF929625EA0E}">
        <p15:presenceInfo xmlns:p15="http://schemas.microsoft.com/office/powerpoint/2012/main" userId="David Macedo Sa - DATAPREVR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47B"/>
    <a:srgbClr val="517F9C"/>
    <a:srgbClr val="1B4973"/>
    <a:srgbClr val="038DAD"/>
    <a:srgbClr val="E25600"/>
    <a:srgbClr val="FE9700"/>
    <a:srgbClr val="7ABC32"/>
    <a:srgbClr val="1DB58D"/>
    <a:srgbClr val="4892C4"/>
    <a:srgbClr val="6EA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1" autoAdjust="0"/>
    <p:restoredTop sz="94660"/>
  </p:normalViewPr>
  <p:slideViewPr>
    <p:cSldViewPr snapToGrid="0">
      <p:cViewPr>
        <p:scale>
          <a:sx n="75" d="100"/>
          <a:sy n="75" d="100"/>
        </p:scale>
        <p:origin x="468" y="54"/>
      </p:cViewPr>
      <p:guideLst>
        <p:guide orient="horz" pos="4088"/>
        <p:guide pos="234"/>
        <p:guide pos="7446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2T12:23:09.134" idx="1">
    <p:pos x="10" y="10"/>
    <p:text>Para exibição enquanto não inicia a apresentação.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94086-83BE-49D0-A231-3287749C0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4724A5-C216-4F32-B9D4-1AAE9CDF6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B2A715-2C66-4F92-9E4A-40229FB2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12CAF-0E8C-4C37-BF7C-525E788F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60C14A-2505-47A6-9730-8B4310FF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69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8D762-DB96-4C03-A0C1-0309CFAC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E24089-5C0C-44AE-A3F9-0DEDAC819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A60F66-247A-48C2-AA70-B9EF115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98944D-0A8F-4C0F-A4CE-12A85DF6C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FD48E0-E25A-48C4-BB58-CEA1DD74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24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B5AAF7-AA68-4BF4-9718-36ABE9F98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7D1CC7-EF58-4285-971B-78077636A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D9C6A7-3F83-4AD8-A008-6C62AAC8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79D566-3E36-48C8-A0E6-35CBEF16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BEB506-B2E1-4802-86DB-92092869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6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B33A7-796C-4C6D-A4DB-4F2A3FAC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466B6F-391A-4647-8AF6-6BFAE717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6316F6-5658-4879-AC79-7A42E44C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A2F974-1095-4E18-8DD8-9CBAA6A9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BC1808-A705-4C32-A723-C489D44B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183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7C46B-123F-4C86-B8EF-45C380A9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68B943-0A76-4B18-A1B8-E96FA7EE6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D59C97-CD26-4377-B5A5-5FCA3E29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17A155-D5F9-4F4B-864B-854928EE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EC74CD-5227-4B54-8656-8598E9F3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61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5435-1086-4A2A-8E31-5936FD8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A23B83-44CC-4E9E-A7BC-A5092B718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EC5593-7FF8-4444-8488-780983195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338E4-50C7-4D8B-A123-02EC7020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1B7F5A-ED0B-4FD4-B0B5-7120AF95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AE008E-3874-4F21-9A7C-C6DABC90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24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013D1-6127-4981-9E7F-22F9F1B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C226B0-F2F1-43D5-9E09-DE4FDA8E5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CF4579-FDA6-45C7-81E4-115C9B0D9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E5F720-45D9-4C8A-BE09-ED9A7F6CB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A58B0DA-9D95-4349-9173-E36B34FE3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78CD6C-03E4-4BC7-AD37-9D71643F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E25622-E70E-4675-A367-0496B150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43A875-6B1E-4D56-AFDD-B4C42068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20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D0BA0-0E42-407A-8ECD-421C30D8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F3B105B-D487-4282-A567-9F5FDDED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8E320B-B148-4EEC-A1C4-0016AABC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C0FBF5-B63C-4C61-B864-5BE67A2D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64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1FCEC0-1AE0-4E6F-AA29-178BB9FD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02131C-71A2-4834-A87B-80B3D0F2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E67C51-AEB6-46F8-99BE-DF9F12F8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0C43F-DACC-408E-8081-2C498F75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641BFE-295F-4D2A-9EF0-28C75815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895D41-B677-491D-B289-5D0F875E6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67DA1E-5DC6-430D-B480-FBB6092B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C92C75-8C98-48EE-A0A4-8AB24C58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F89589-1B12-48F8-9055-085BB35C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97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EC397-D677-4250-AE5A-2FB69308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0B6156-B2E2-4C23-81DB-50388B473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14D17B-5FEB-415F-B9DD-FB2853996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A7F202-FCD7-4DF3-B3C4-FB048A13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97291-24B7-4CDE-93C2-78F17D61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8CEA53-C335-4868-9A7E-E035A753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5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ECD077-75FF-4789-99E0-A98C7345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0F6A68-7E4E-43BD-9A35-6277E1961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D51455-7BFA-43A2-B4AC-FCBC8A3E3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67CF0-6B99-47E7-82C2-CF1FE19153E0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D79CCA-406D-48C0-82E5-096DB4BCE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1A1184-FF21-4794-8F0F-D12D836B3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86445-1B38-4AD0-8326-2D7858A2103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01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54A93F2-16C8-435A-9630-5E908386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B26296-EE30-48D1-A3C9-8FC7AC404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3" y="629170"/>
            <a:ext cx="4812514" cy="35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3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4966446"/>
            <a:ext cx="12192000" cy="19188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POSSIBILIDADES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8E61ADF-F9D7-4A82-A2A2-80E042C41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7" y="950859"/>
            <a:ext cx="7892153" cy="46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6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4823791"/>
            <a:ext cx="12192000" cy="20614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MELHORIA DOS PROCESSOS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5EA2947-FEBD-477F-9747-C3F2F86D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34" y="1412256"/>
            <a:ext cx="2103269" cy="40334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8A77BA-5B02-459A-971B-533C11C1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643" y="1266481"/>
            <a:ext cx="2839388" cy="43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0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4823791"/>
            <a:ext cx="12192000" cy="20614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TRABALHOS FUTUROS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3" name="Imagem 2" descr="Prateleira com produtos&#10;&#10;Descrição gerada automaticamente">
            <a:extLst>
              <a:ext uri="{FF2B5EF4-FFF2-40B4-BE49-F238E27FC236}">
                <a16:creationId xmlns:a16="http://schemas.microsoft.com/office/drawing/2014/main" id="{C7ED08B9-49EC-42F2-897B-5B57DF9E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52" y="1258456"/>
            <a:ext cx="7502727" cy="54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F16F1DD-DFA1-4098-B765-721BDE93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486"/>
            <a:ext cx="12192000" cy="3549650"/>
          </a:xfrm>
          <a:prstGeom prst="rect">
            <a:avLst/>
          </a:prstGeom>
        </p:spPr>
      </p:pic>
      <p:pic>
        <p:nvPicPr>
          <p:cNvPr id="6" name="Google Shape;280;p40" descr="Logo_dataprev_Preferencial-01.jpg">
            <a:extLst>
              <a:ext uri="{FF2B5EF4-FFF2-40B4-BE49-F238E27FC236}">
                <a16:creationId xmlns:a16="http://schemas.microsoft.com/office/drawing/2014/main" id="{BC5FCAAD-FB36-47F7-A042-FC9F1B5FFF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404" b="13021"/>
          <a:stretch/>
        </p:blipFill>
        <p:spPr>
          <a:xfrm>
            <a:off x="213533" y="67974"/>
            <a:ext cx="1750556" cy="13230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3;p40">
            <a:extLst>
              <a:ext uri="{FF2B5EF4-FFF2-40B4-BE49-F238E27FC236}">
                <a16:creationId xmlns:a16="http://schemas.microsoft.com/office/drawing/2014/main" id="{23EA7BDA-F64A-4CA9-A6B0-18199FE6D2B4}"/>
              </a:ext>
            </a:extLst>
          </p:cNvPr>
          <p:cNvSpPr txBox="1"/>
          <p:nvPr/>
        </p:nvSpPr>
        <p:spPr>
          <a:xfrm>
            <a:off x="371475" y="4010333"/>
            <a:ext cx="1507201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1B497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Novembro</a:t>
            </a:r>
            <a:r>
              <a:rPr lang="pt-BR" sz="600" dirty="0">
                <a:solidFill>
                  <a:srgbClr val="1B497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 </a:t>
            </a:r>
            <a:r>
              <a:rPr lang="pt-BR" sz="1000" dirty="0">
                <a:solidFill>
                  <a:srgbClr val="1B497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2019</a:t>
            </a:r>
            <a:endParaRPr sz="1000" dirty="0">
              <a:solidFill>
                <a:srgbClr val="1B4973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" name="Google Shape;284;p40">
            <a:extLst>
              <a:ext uri="{FF2B5EF4-FFF2-40B4-BE49-F238E27FC236}">
                <a16:creationId xmlns:a16="http://schemas.microsoft.com/office/drawing/2014/main" id="{808076C8-E65A-481E-A23B-123020C368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812" y="2871668"/>
            <a:ext cx="275034" cy="29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5;p40">
            <a:extLst>
              <a:ext uri="{FF2B5EF4-FFF2-40B4-BE49-F238E27FC236}">
                <a16:creationId xmlns:a16="http://schemas.microsoft.com/office/drawing/2014/main" id="{9D5F176E-2F81-44C9-AEA9-CC00476AEA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5811" y="3661358"/>
            <a:ext cx="275035" cy="29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6;p40">
            <a:extLst>
              <a:ext uri="{FF2B5EF4-FFF2-40B4-BE49-F238E27FC236}">
                <a16:creationId xmlns:a16="http://schemas.microsoft.com/office/drawing/2014/main" id="{FEA19C64-311E-4FFE-83BD-834E792E173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5811" y="3266512"/>
            <a:ext cx="275035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7;p40">
            <a:extLst>
              <a:ext uri="{FF2B5EF4-FFF2-40B4-BE49-F238E27FC236}">
                <a16:creationId xmlns:a16="http://schemas.microsoft.com/office/drawing/2014/main" id="{93EB9D60-E000-4D10-A088-459DBC02FA88}"/>
              </a:ext>
            </a:extLst>
          </p:cNvPr>
          <p:cNvSpPr txBox="1"/>
          <p:nvPr/>
        </p:nvSpPr>
        <p:spPr>
          <a:xfrm>
            <a:off x="9233934" y="2843920"/>
            <a:ext cx="2586591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www.facebook.com/dataprevtecnologia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12" name="Google Shape;288;p40">
            <a:extLst>
              <a:ext uri="{FF2B5EF4-FFF2-40B4-BE49-F238E27FC236}">
                <a16:creationId xmlns:a16="http://schemas.microsoft.com/office/drawing/2014/main" id="{AB5B99DB-BA33-4A8D-A48D-E2F0707E077B}"/>
              </a:ext>
            </a:extLst>
          </p:cNvPr>
          <p:cNvSpPr txBox="1"/>
          <p:nvPr/>
        </p:nvSpPr>
        <p:spPr>
          <a:xfrm>
            <a:off x="9236325" y="3226992"/>
            <a:ext cx="2584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@</a:t>
            </a:r>
            <a:r>
              <a:rPr lang="pt-B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dataprev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13" name="Google Shape;289;p40">
            <a:extLst>
              <a:ext uri="{FF2B5EF4-FFF2-40B4-BE49-F238E27FC236}">
                <a16:creationId xmlns:a16="http://schemas.microsoft.com/office/drawing/2014/main" id="{4C05C20B-1583-4F0D-B29B-7B12B9613DAB}"/>
              </a:ext>
            </a:extLst>
          </p:cNvPr>
          <p:cNvSpPr txBox="1"/>
          <p:nvPr/>
        </p:nvSpPr>
        <p:spPr>
          <a:xfrm>
            <a:off x="9233934" y="3626689"/>
            <a:ext cx="2584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/>
                <a:sym typeface="Roboto Condensed"/>
              </a:rPr>
              <a:t>DATAPREV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14" name="Google Shape;283;p40">
            <a:extLst>
              <a:ext uri="{FF2B5EF4-FFF2-40B4-BE49-F238E27FC236}">
                <a16:creationId xmlns:a16="http://schemas.microsoft.com/office/drawing/2014/main" id="{6B269354-8A99-42A1-8BF0-38B884B5C232}"/>
              </a:ext>
            </a:extLst>
          </p:cNvPr>
          <p:cNvSpPr txBox="1"/>
          <p:nvPr/>
        </p:nvSpPr>
        <p:spPr>
          <a:xfrm>
            <a:off x="371475" y="1400027"/>
            <a:ext cx="426057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spc="-80" dirty="0">
                <a:solidFill>
                  <a:srgbClr val="006EB3"/>
                </a:solidFill>
                <a:latin typeface="Segoe Condensed" panose="020B0606040200020203" pitchFamily="34" charset="0"/>
                <a:ea typeface="Roboto" panose="02000000000000000000" pitchFamily="2" charset="0"/>
                <a:sym typeface="Roboto Condensed"/>
              </a:rPr>
              <a:t>Obrigado!</a:t>
            </a:r>
            <a:endParaRPr sz="7200" spc="-80" dirty="0">
              <a:latin typeface="Segoe Condensed" panose="020B0606040200020203" pitchFamily="34" charset="0"/>
              <a:ea typeface="Roboto" panose="020000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A91AF5-0683-4DE2-8EED-909DAC7FECAD}"/>
              </a:ext>
            </a:extLst>
          </p:cNvPr>
          <p:cNvSpPr txBox="1"/>
          <p:nvPr/>
        </p:nvSpPr>
        <p:spPr>
          <a:xfrm>
            <a:off x="371475" y="3018312"/>
            <a:ext cx="697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spc="-20" dirty="0" err="1">
                <a:solidFill>
                  <a:srgbClr val="1B49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While</a:t>
            </a:r>
            <a:r>
              <a:rPr lang="pt-BR" sz="2600" b="1" spc="-20" dirty="0">
                <a:solidFill>
                  <a:srgbClr val="1B49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t-BR" sz="2600" b="1" spc="-20" dirty="0" err="1">
                <a:solidFill>
                  <a:srgbClr val="1B49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pt-BR" sz="2600" b="1" spc="-20" dirty="0">
                <a:solidFill>
                  <a:srgbClr val="1B497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pic>
        <p:nvPicPr>
          <p:cNvPr id="16" name="Imagem 15" descr="Uma imagem contendo Diagrama&#10;&#10;Descrição gerada automaticamente">
            <a:extLst>
              <a:ext uri="{FF2B5EF4-FFF2-40B4-BE49-F238E27FC236}">
                <a16:creationId xmlns:a16="http://schemas.microsoft.com/office/drawing/2014/main" id="{6B3C95A2-4665-401D-AE2C-A67347FCB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62" y="2335248"/>
            <a:ext cx="3094350" cy="18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44D19C4-E1DF-49A2-BBF0-1ED3C204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9B932D-D894-4D3E-B702-92D3CA433EF8}"/>
              </a:ext>
            </a:extLst>
          </p:cNvPr>
          <p:cNvSpPr txBox="1"/>
          <p:nvPr/>
        </p:nvSpPr>
        <p:spPr>
          <a:xfrm>
            <a:off x="334962" y="607642"/>
            <a:ext cx="114855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aval</a:t>
            </a:r>
            <a:r>
              <a:rPr lang="pt-BR" sz="6600" b="1" i="1" dirty="0">
                <a:solidFill>
                  <a:schemeClr val="bg1"/>
                </a:solidFill>
                <a:latin typeface="Segoe Condensed" panose="020B0606040200020203" pitchFamily="34" charset="0"/>
              </a:rPr>
              <a:t>IA</a:t>
            </a:r>
          </a:p>
          <a:p>
            <a:pPr algn="ctr"/>
            <a:r>
              <a:rPr lang="pt-BR" sz="2000" cap="all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</a:rPr>
              <a:t>Modelagem preditiva – valor de mercado de imóveis</a:t>
            </a:r>
            <a:endParaRPr lang="pt-BR" sz="2000" dirty="0">
              <a:solidFill>
                <a:schemeClr val="accent5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pt-BR" sz="2000" dirty="0">
              <a:solidFill>
                <a:schemeClr val="accent5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pt-BR" sz="2000" dirty="0">
              <a:solidFill>
                <a:schemeClr val="accent5">
                  <a:lumMod val="40000"/>
                  <a:lumOff val="60000"/>
                </a:schemeClr>
              </a:solidFill>
              <a:latin typeface="Roboto" panose="02000000000000000000" pitchFamily="2" charset="0"/>
            </a:endParaRPr>
          </a:p>
          <a:p>
            <a:pPr algn="ctr"/>
            <a:r>
              <a:rPr lang="pt-BR" sz="1700" dirty="0">
                <a:solidFill>
                  <a:schemeClr val="bg1"/>
                </a:solidFill>
                <a:latin typeface="Roboto" panose="02000000000000000000" pitchFamily="2" charset="0"/>
              </a:rPr>
              <a:t>Time </a:t>
            </a:r>
            <a:r>
              <a:rPr lang="pt-BR" sz="1700" dirty="0" err="1">
                <a:solidFill>
                  <a:schemeClr val="bg1"/>
                </a:solidFill>
                <a:latin typeface="Roboto" panose="02000000000000000000" pitchFamily="2" charset="0"/>
              </a:rPr>
              <a:t>while</a:t>
            </a:r>
            <a:r>
              <a:rPr lang="pt-BR" sz="1700" dirty="0">
                <a:solidFill>
                  <a:schemeClr val="bg1"/>
                </a:solidFill>
                <a:latin typeface="Roboto" panose="02000000000000000000" pitchFamily="2" charset="0"/>
              </a:rPr>
              <a:t>(</a:t>
            </a:r>
            <a:r>
              <a:rPr lang="pt-BR" sz="1700" dirty="0" err="1">
                <a:solidFill>
                  <a:schemeClr val="bg1"/>
                </a:solidFill>
                <a:latin typeface="Roboto" panose="02000000000000000000" pitchFamily="2" charset="0"/>
              </a:rPr>
              <a:t>true</a:t>
            </a:r>
            <a:r>
              <a:rPr lang="pt-BR" sz="1700" dirty="0">
                <a:solidFill>
                  <a:schemeClr val="bg1"/>
                </a:solidFill>
                <a:latin typeface="Roboto" panose="02000000000000000000" pitchFamily="2" charset="0"/>
              </a:rPr>
              <a:t>)</a:t>
            </a:r>
          </a:p>
          <a:p>
            <a:pPr algn="ctr"/>
            <a:r>
              <a:rPr lang="pt-B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Adriano </a:t>
            </a:r>
            <a:r>
              <a:rPr lang="pt-BR" sz="1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Dodó</a:t>
            </a:r>
            <a:endParaRPr lang="pt-BR" sz="1400" dirty="0">
              <a:solidFill>
                <a:schemeClr val="accent5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pt-B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Daniel Xavier</a:t>
            </a:r>
          </a:p>
          <a:p>
            <a:pPr algn="ctr"/>
            <a:r>
              <a:rPr lang="pt-B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David </a:t>
            </a:r>
            <a:r>
              <a:rPr lang="pt-BR" sz="1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Pasco</a:t>
            </a:r>
            <a:endParaRPr lang="pt-BR" sz="1400" dirty="0">
              <a:solidFill>
                <a:schemeClr val="accent5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pt-B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José Neto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458B4F-D59F-497E-BE8D-0DBC07DE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72" y="5602861"/>
            <a:ext cx="1251856" cy="88610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3A784A3-0FC8-4729-8FBE-E13200E93677}"/>
              </a:ext>
            </a:extLst>
          </p:cNvPr>
          <p:cNvCxnSpPr>
            <a:cxnSpLocks/>
          </p:cNvCxnSpPr>
          <p:nvPr/>
        </p:nvCxnSpPr>
        <p:spPr>
          <a:xfrm>
            <a:off x="5620789" y="2277684"/>
            <a:ext cx="95042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206F8DF6-87DA-46CC-B2B0-F8482EE9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75" y="4675660"/>
            <a:ext cx="3094350" cy="18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5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EQUIPE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WHILWETRUE)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CC840-B8C6-4486-A9BD-2381DA22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59" y="1147161"/>
            <a:ext cx="6862586" cy="45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9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5DE28124-8961-40F8-BDDD-7E06CC82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05C5554-8076-4F42-84F7-EE8EDD925C51}"/>
              </a:ext>
            </a:extLst>
          </p:cNvPr>
          <p:cNvSpPr txBox="1"/>
          <p:nvPr/>
        </p:nvSpPr>
        <p:spPr>
          <a:xfrm>
            <a:off x="2218183" y="2751966"/>
            <a:ext cx="1093471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2000" b="1" dirty="0">
                <a:solidFill>
                  <a:srgbClr val="3F647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PGFN</a:t>
            </a:r>
          </a:p>
          <a:p>
            <a:pPr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endParaRPr lang="pt-BR" sz="2000" dirty="0">
              <a:solidFill>
                <a:schemeClr val="bg2">
                  <a:lumMod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DESAFIO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69EB90-6C1E-4246-97F7-C9962E3ACBCF}"/>
              </a:ext>
            </a:extLst>
          </p:cNvPr>
          <p:cNvSpPr txBox="1"/>
          <p:nvPr/>
        </p:nvSpPr>
        <p:spPr>
          <a:xfrm>
            <a:off x="1585377" y="3141843"/>
            <a:ext cx="2178847" cy="125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Gestão da dívida ativa da União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endParaRPr lang="pt-BR" sz="2000" dirty="0">
              <a:solidFill>
                <a:schemeClr val="bg2">
                  <a:lumMod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B16B49-154A-492D-9B44-CED5EBE18270}"/>
              </a:ext>
            </a:extLst>
          </p:cNvPr>
          <p:cNvSpPr txBox="1"/>
          <p:nvPr/>
        </p:nvSpPr>
        <p:spPr>
          <a:xfrm>
            <a:off x="4039813" y="3362135"/>
            <a:ext cx="146148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</a:rPr>
              <a:t>Imóveis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8AE53E-4064-42EA-9260-7472E522FAB2}"/>
              </a:ext>
            </a:extLst>
          </p:cNvPr>
          <p:cNvSpPr txBox="1"/>
          <p:nvPr/>
        </p:nvSpPr>
        <p:spPr>
          <a:xfrm>
            <a:off x="8196725" y="3348848"/>
            <a:ext cx="256291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Preço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3837FEB-984E-405B-A5CA-2E920D56293D}"/>
              </a:ext>
            </a:extLst>
          </p:cNvPr>
          <p:cNvSpPr txBox="1"/>
          <p:nvPr/>
        </p:nvSpPr>
        <p:spPr>
          <a:xfrm>
            <a:off x="5796960" y="3323923"/>
            <a:ext cx="2562918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Análise do imóvel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  <a:buClr>
                <a:srgbClr val="517F9C"/>
              </a:buClr>
            </a:pPr>
            <a:endParaRPr lang="pt-BR" sz="2000" dirty="0">
              <a:solidFill>
                <a:schemeClr val="bg2">
                  <a:lumMod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34583F1-2895-4D87-9111-F232617FC112}"/>
              </a:ext>
            </a:extLst>
          </p:cNvPr>
          <p:cNvCxnSpPr>
            <a:cxnSpLocks/>
          </p:cNvCxnSpPr>
          <p:nvPr/>
        </p:nvCxnSpPr>
        <p:spPr>
          <a:xfrm>
            <a:off x="3764224" y="3576008"/>
            <a:ext cx="29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Funcionário de escritório">
            <a:extLst>
              <a:ext uri="{FF2B5EF4-FFF2-40B4-BE49-F238E27FC236}">
                <a16:creationId xmlns:a16="http://schemas.microsoft.com/office/drawing/2014/main" id="{7F00937C-E360-445E-8F66-87670D8D4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912" y="1909857"/>
            <a:ext cx="914400" cy="914400"/>
          </a:xfrm>
          <a:prstGeom prst="rect">
            <a:avLst/>
          </a:prstGeom>
        </p:spPr>
      </p:pic>
      <p:pic>
        <p:nvPicPr>
          <p:cNvPr id="13" name="Gráfico 12" descr="Perguntas">
            <a:extLst>
              <a:ext uri="{FF2B5EF4-FFF2-40B4-BE49-F238E27FC236}">
                <a16:creationId xmlns:a16="http://schemas.microsoft.com/office/drawing/2014/main" id="{B23DB192-CB54-41F6-B13F-10EB7F77D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4777" y="2430498"/>
            <a:ext cx="914400" cy="914400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0B73C81-38B3-4E5D-B01F-5EF9DD794608}"/>
              </a:ext>
            </a:extLst>
          </p:cNvPr>
          <p:cNvCxnSpPr/>
          <p:nvPr/>
        </p:nvCxnSpPr>
        <p:spPr>
          <a:xfrm>
            <a:off x="5460281" y="3604963"/>
            <a:ext cx="306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5C19BE4-DF56-44A0-B807-D400CD427A6B}"/>
              </a:ext>
            </a:extLst>
          </p:cNvPr>
          <p:cNvCxnSpPr/>
          <p:nvPr/>
        </p:nvCxnSpPr>
        <p:spPr>
          <a:xfrm>
            <a:off x="8359878" y="3549044"/>
            <a:ext cx="3710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áfico 21" descr="Cidade">
            <a:extLst>
              <a:ext uri="{FF2B5EF4-FFF2-40B4-BE49-F238E27FC236}">
                <a16:creationId xmlns:a16="http://schemas.microsoft.com/office/drawing/2014/main" id="{2C8C2731-3C04-4853-B9BD-B535F8414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4810" y="2704212"/>
            <a:ext cx="671494" cy="671494"/>
          </a:xfrm>
          <a:prstGeom prst="rect">
            <a:avLst/>
          </a:prstGeom>
        </p:spPr>
      </p:pic>
      <p:pic>
        <p:nvPicPr>
          <p:cNvPr id="1026" name="Picture 2" descr="ZAP Imóveis | Apartamentos, Casas e Imóveis à Venda e para Alugar">
            <a:extLst>
              <a:ext uri="{FF2B5EF4-FFF2-40B4-BE49-F238E27FC236}">
                <a16:creationId xmlns:a16="http://schemas.microsoft.com/office/drawing/2014/main" id="{88034588-9F46-48DB-B173-9F438FA7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17" y="3809579"/>
            <a:ext cx="1111940" cy="4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6D1878A8-F090-450B-A424-246C42D6BC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4" r="4345" b="37472"/>
          <a:stretch/>
        </p:blipFill>
        <p:spPr>
          <a:xfrm>
            <a:off x="6359801" y="4298959"/>
            <a:ext cx="1760541" cy="427440"/>
          </a:xfrm>
          <a:prstGeom prst="rect">
            <a:avLst/>
          </a:prstGeom>
        </p:spPr>
      </p:pic>
      <p:pic>
        <p:nvPicPr>
          <p:cNvPr id="28" name="Gráfico 27" descr="Perguntas">
            <a:extLst>
              <a:ext uri="{FF2B5EF4-FFF2-40B4-BE49-F238E27FC236}">
                <a16:creationId xmlns:a16="http://schemas.microsoft.com/office/drawing/2014/main" id="{1230A08E-00E3-4741-A718-D55CD412D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4851" y="2424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STACK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WHILWETRUE)</a:t>
            </a:r>
          </a:p>
        </p:txBody>
      </p:sp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48E14272-6E21-41C2-9EC9-78D59C22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0313"/>
            <a:ext cx="4157905" cy="14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AP Imóveis | Apartamentos, Casas e Imóveis à Venda e para Alugar">
            <a:extLst>
              <a:ext uri="{FF2B5EF4-FFF2-40B4-BE49-F238E27FC236}">
                <a16:creationId xmlns:a16="http://schemas.microsoft.com/office/drawing/2014/main" id="{3CDF2F5B-0591-42D6-ACDE-897ECB0A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64" y="3242806"/>
            <a:ext cx="1203464" cy="5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stGIS - OSGeo">
            <a:extLst>
              <a:ext uri="{FF2B5EF4-FFF2-40B4-BE49-F238E27FC236}">
                <a16:creationId xmlns:a16="http://schemas.microsoft.com/office/drawing/2014/main" id="{6EEB291A-D1A6-40C2-AC39-7DFA4E80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05" y="2437286"/>
            <a:ext cx="250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ographical Data Visualization with Mapbox | by Todd Birchard | Hackers  and Slackers">
            <a:extLst>
              <a:ext uri="{FF2B5EF4-FFF2-40B4-BE49-F238E27FC236}">
                <a16:creationId xmlns:a16="http://schemas.microsoft.com/office/drawing/2014/main" id="{6CC69101-6BB2-4E78-AD4A-F47476B0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434" y="2521338"/>
            <a:ext cx="2662750" cy="15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6ADDFA23-CDAE-4F6F-94BD-4B870990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38" y="2213957"/>
            <a:ext cx="1659060" cy="19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chine Learning: o que é e qual a sua importância? - Geek Blog">
            <a:extLst>
              <a:ext uri="{FF2B5EF4-FFF2-40B4-BE49-F238E27FC236}">
                <a16:creationId xmlns:a16="http://schemas.microsoft.com/office/drawing/2014/main" id="{BDE9B4BF-3830-4EB1-B1C7-C57095E0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31" y="4243534"/>
            <a:ext cx="2598103" cy="16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09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TREINAMENTO DO MODELO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FA439EE7-8562-4ACE-AF59-6CC9657C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17" y="1908934"/>
            <a:ext cx="4676775" cy="3305175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E42CE48-EFE1-4D7E-B16B-6B0D661B7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62" y="1908934"/>
            <a:ext cx="5061847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SOLUÇÃO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D75797-8B1A-453D-939A-04E34104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" y="1263692"/>
            <a:ext cx="12192000" cy="52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3866630"/>
            <a:ext cx="12192000" cy="3018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SOLUÇÃO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818325D5-FE26-419A-BD37-13D50519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53" y="2152359"/>
            <a:ext cx="4357093" cy="25532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507D05-2DE3-45DB-BA72-0C7C7B0A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83" y="1054238"/>
            <a:ext cx="114585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1A659D-052E-4EF1-B518-F5B7BD0F9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0"/>
          <a:stretch/>
        </p:blipFill>
        <p:spPr>
          <a:xfrm>
            <a:off x="0" y="4966446"/>
            <a:ext cx="12192000" cy="19188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985D0-91F5-427C-93F1-9EB3E122D294}"/>
              </a:ext>
            </a:extLst>
          </p:cNvPr>
          <p:cNvSpPr txBox="1"/>
          <p:nvPr/>
        </p:nvSpPr>
        <p:spPr>
          <a:xfrm>
            <a:off x="371474" y="172778"/>
            <a:ext cx="11449051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>
                <a:solidFill>
                  <a:srgbClr val="09386F"/>
                </a:solidFill>
                <a:latin typeface="Segoe Condensed" panose="020B0606040200020203" pitchFamily="34" charset="0"/>
              </a:rPr>
              <a:t>INTEGRAÇÃO COM OUTRAS BASES</a:t>
            </a:r>
          </a:p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TIME WHILE(TRUE)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4C245A-FD08-4BB0-91B5-41FD36DB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77" y="1508799"/>
            <a:ext cx="8124825" cy="1133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906D89-49AE-449F-BAA6-0478952E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177" y="2718474"/>
            <a:ext cx="7753350" cy="9620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783BFA-2178-4198-9C20-C7AAD2EC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177" y="4118649"/>
            <a:ext cx="5534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2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116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Roboto Light</vt:lpstr>
      <vt:lpstr>Segoe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Macedo Sa - DATAPREVRJ</dc:creator>
  <cp:lastModifiedBy>Jose Neto</cp:lastModifiedBy>
  <cp:revision>61</cp:revision>
  <dcterms:created xsi:type="dcterms:W3CDTF">2019-04-29T14:51:15Z</dcterms:created>
  <dcterms:modified xsi:type="dcterms:W3CDTF">2020-11-23T19:13:05Z</dcterms:modified>
</cp:coreProperties>
</file>